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70" r:id="rId2"/>
    <p:sldId id="339" r:id="rId3"/>
    <p:sldId id="350" r:id="rId4"/>
    <p:sldId id="361" r:id="rId5"/>
    <p:sldId id="351" r:id="rId6"/>
    <p:sldId id="353" r:id="rId7"/>
    <p:sldId id="355" r:id="rId8"/>
    <p:sldId id="356" r:id="rId9"/>
    <p:sldId id="357" r:id="rId10"/>
    <p:sldId id="359" r:id="rId11"/>
    <p:sldId id="36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0" autoAdjust="0"/>
    <p:restoredTop sz="70284" autoAdjust="0"/>
  </p:normalViewPr>
  <p:slideViewPr>
    <p:cSldViewPr snapToGrid="0" snapToObjects="1">
      <p:cViewPr varScale="1">
        <p:scale>
          <a:sx n="100" d="100"/>
          <a:sy n="100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12/16/14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1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2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2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</a:t>
            </a:r>
            <a:r>
              <a:rPr lang="en-US" dirty="0" err="1" smtClean="0"/>
              <a:t>MeSH</a:t>
            </a:r>
            <a:r>
              <a:rPr lang="en-US" baseline="0" dirty="0" smtClean="0"/>
              <a:t> here or just leave it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8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CRAAP checklist and read through</a:t>
            </a:r>
            <a:r>
              <a:rPr lang="en-US" baseline="0" dirty="0" smtClean="0"/>
              <a:t> it with students.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1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 smtClean="0">
                <a:latin typeface="Gill Sans" charset="0"/>
                <a:cs typeface="Gill Sans" charset="0"/>
              </a:rPr>
              <a:t>Lesson 5.2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>
          <a:xfrm>
            <a:off x="347663" y="1543096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Searching for Scientific Resources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29" y="2686096"/>
            <a:ext cx="4690513" cy="31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Assess your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the information you’ve found CRAAP?</a:t>
            </a:r>
          </a:p>
          <a:p>
            <a:pPr lvl="1"/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Relevant</a:t>
            </a:r>
          </a:p>
          <a:p>
            <a:pPr lvl="1"/>
            <a:r>
              <a:rPr lang="en-US" dirty="0" smtClean="0"/>
              <a:t>Authoritative</a:t>
            </a:r>
          </a:p>
          <a:p>
            <a:pPr lvl="1"/>
            <a:r>
              <a:rPr lang="en-US" dirty="0" smtClean="0"/>
              <a:t>Accurate</a:t>
            </a:r>
          </a:p>
          <a:p>
            <a:pPr lvl="1"/>
            <a:r>
              <a:rPr lang="en-US" dirty="0" smtClean="0"/>
              <a:t>Purpose</a:t>
            </a:r>
          </a:p>
          <a:p>
            <a:r>
              <a:rPr lang="en-US" dirty="0" smtClean="0"/>
              <a:t>Don’t waste time reading through a resource if it’s not of good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98613"/>
            <a:ext cx="8229600" cy="4686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/>
              <a:cs typeface="Times New Roman"/>
            </a:endParaRPr>
          </a:p>
          <a:p>
            <a:pPr marL="304800" indent="-304800"/>
            <a:endParaRPr lang="en-US" dirty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109849"/>
            <a:ext cx="8229600" cy="352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Times New Roman"/>
              </a:rPr>
              <a:t>Complete the Lesson 5.2 homework worksheet.</a:t>
            </a:r>
          </a:p>
          <a:p>
            <a:pPr marL="0" indent="0">
              <a:buNone/>
            </a:pPr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Research your project topic.</a:t>
            </a:r>
          </a:p>
          <a:p>
            <a:pPr marL="0" indent="0">
              <a:buFont typeface="Arial" charset="0"/>
              <a:buNone/>
            </a:pPr>
            <a:endParaRPr lang="en-US" dirty="0">
              <a:latin typeface="Times New Roman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66060"/>
            <a:ext cx="8229600" cy="252788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cs typeface="Times New Roman"/>
                <a:sym typeface="Times New Roman" charset="0"/>
              </a:rPr>
              <a:t>What types of information on the internet are trustworthy?</a:t>
            </a:r>
            <a:endParaRPr lang="en-US" dirty="0">
              <a:ea typeface="ヒラギノ明朝 ProN W3" charset="0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Types in Health Science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8473" y="1858617"/>
            <a:ext cx="16004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/>
                <a:cs typeface="Calibri"/>
              </a:rPr>
              <a:t>Expert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477" y="5362393"/>
            <a:ext cx="37636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/>
                <a:cs typeface="Calibri"/>
              </a:rPr>
              <a:t>Consumer Health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69" y="2083265"/>
            <a:ext cx="3286431" cy="3279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43393"/>
            <a:ext cx="4166089" cy="23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Health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Mayo Clinic</a:t>
            </a:r>
          </a:p>
          <a:p>
            <a:r>
              <a:rPr lang="en-US" dirty="0" smtClean="0"/>
              <a:t>National </a:t>
            </a:r>
            <a:r>
              <a:rPr lang="en-US" dirty="0" smtClean="0"/>
              <a:t>associations </a:t>
            </a:r>
            <a:r>
              <a:rPr lang="en-US" sz="2800" dirty="0" smtClean="0"/>
              <a:t>(American Heart Association, Academy of Nutrition and Dietetics)</a:t>
            </a:r>
          </a:p>
          <a:p>
            <a:r>
              <a:rPr lang="en-US" dirty="0" smtClean="0"/>
              <a:t>Governmental institutions </a:t>
            </a:r>
            <a:r>
              <a:rPr lang="en-US" sz="2800" dirty="0" smtClean="0"/>
              <a:t>(National Institute of Diabetes and Digestive and Kidney Diseases, CDC, </a:t>
            </a:r>
            <a:r>
              <a:rPr lang="en-US" sz="2800" dirty="0" err="1" smtClean="0"/>
              <a:t>MedlinePlus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717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9050">
                  <a:noFill/>
                  <a:prstDash val="solid"/>
                </a:ln>
              </a:rPr>
              <a:t>Activity: </a:t>
            </a:r>
            <a:br>
              <a:rPr lang="en-US" dirty="0" smtClean="0">
                <a:ln w="19050">
                  <a:noFill/>
                  <a:prstDash val="solid"/>
                </a:ln>
              </a:rPr>
            </a:br>
            <a:r>
              <a:rPr lang="en-US" dirty="0" smtClean="0">
                <a:ln w="19050">
                  <a:noFill/>
                  <a:prstDash val="solid"/>
                </a:ln>
              </a:rPr>
              <a:t>Searching Consumer Health Sources for Evidence</a:t>
            </a:r>
            <a:endParaRPr lang="en-US" dirty="0">
              <a:ln w="19050">
                <a:noFill/>
                <a:prstDash val="solid"/>
              </a:ln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04398"/>
            <a:ext cx="8229600" cy="2825521"/>
          </a:xfrm>
        </p:spPr>
        <p:txBody>
          <a:bodyPr/>
          <a:lstStyle/>
          <a:p>
            <a:r>
              <a:rPr lang="en-US" dirty="0" smtClean="0"/>
              <a:t>Use consumer health sources to answer: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“Can type 2 diabetes be reversed?”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59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noFill/>
                  <a:prstDash val="solid"/>
                </a:ln>
              </a:rPr>
              <a:t>4-Step Process for Finding Expert, Primary Resources</a:t>
            </a:r>
            <a:endParaRPr lang="en-US" dirty="0">
              <a:ln w="19050">
                <a:noFill/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487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Decide where to search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Use good vocabulary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Build a search formula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Assess your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Decide Where to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128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Different databases require different search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7240" b="28835"/>
          <a:stretch/>
        </p:blipFill>
        <p:spPr>
          <a:xfrm>
            <a:off x="457200" y="3371182"/>
            <a:ext cx="4214745" cy="1851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063" y="3371182"/>
            <a:ext cx="2640112" cy="1365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8015" y="3951339"/>
            <a:ext cx="1019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831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Use Good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keyword-only databases like Google Scholar:</a:t>
            </a:r>
          </a:p>
          <a:p>
            <a:r>
              <a:rPr lang="en-US" dirty="0"/>
              <a:t>R</a:t>
            </a:r>
            <a:r>
              <a:rPr lang="en-US" dirty="0" smtClean="0"/>
              <a:t>emember: Computers are </a:t>
            </a:r>
            <a:r>
              <a:rPr lang="en-US" b="1" i="1" dirty="0" smtClean="0"/>
              <a:t>dumb</a:t>
            </a:r>
          </a:p>
          <a:p>
            <a:r>
              <a:rPr lang="en-US" dirty="0" smtClean="0"/>
              <a:t>Terms experts use are often different than terms public use and understand</a:t>
            </a:r>
          </a:p>
          <a:p>
            <a:r>
              <a:rPr lang="en-US" dirty="0" smtClean="0"/>
              <a:t>Using </a:t>
            </a:r>
            <a:r>
              <a:rPr lang="en-US" dirty="0"/>
              <a:t>a thesaurus can help you identify </a:t>
            </a:r>
            <a:r>
              <a:rPr lang="en-US" dirty="0" smtClean="0"/>
              <a:t>synonyms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Build a Search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Computers understand the world via math, so just like math you have operators and order of operations to deal with</a:t>
            </a:r>
          </a:p>
          <a:p>
            <a:pPr lvl="1"/>
            <a:r>
              <a:rPr lang="en-US" dirty="0" smtClean="0"/>
              <a:t>AND, OR, NOT</a:t>
            </a:r>
          </a:p>
          <a:p>
            <a:pPr lvl="1"/>
            <a:r>
              <a:rPr lang="en-US" dirty="0" smtClean="0"/>
              <a:t>“quotes” and (parenthesis)</a:t>
            </a:r>
          </a:p>
          <a:p>
            <a:pPr lvl="1"/>
            <a:r>
              <a:rPr lang="en-US" dirty="0" smtClean="0"/>
              <a:t>Sometimes truncation symbols (* or $)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final colors.thmx</Template>
  <TotalTime>14031</TotalTime>
  <Words>277</Words>
  <Application>Microsoft Macintosh PowerPoint</Application>
  <PresentationFormat>On-screen Show (4:3)</PresentationFormat>
  <Paragraphs>55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MD final colors</vt:lpstr>
      <vt:lpstr>Searching for Scientific Resources </vt:lpstr>
      <vt:lpstr>Do Now</vt:lpstr>
      <vt:lpstr>Information Types in Health Science</vt:lpstr>
      <vt:lpstr>Consumer Health Websites</vt:lpstr>
      <vt:lpstr>Activity:  Searching Consumer Health Sources for Evidence</vt:lpstr>
      <vt:lpstr>4-Step Process for Finding Expert, Primary Resources</vt:lpstr>
      <vt:lpstr>Step 1: Decide Where to Search</vt:lpstr>
      <vt:lpstr>Step 2: Use Good Vocabulary</vt:lpstr>
      <vt:lpstr>Step 3: Build a Search Formula</vt:lpstr>
      <vt:lpstr>Step 4: Assess your Findings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Stephanie Tammen</cp:lastModifiedBy>
  <cp:revision>352</cp:revision>
  <cp:lastPrinted>2010-11-09T17:54:24Z</cp:lastPrinted>
  <dcterms:created xsi:type="dcterms:W3CDTF">2012-01-20T17:36:20Z</dcterms:created>
  <dcterms:modified xsi:type="dcterms:W3CDTF">2014-12-16T20:18:06Z</dcterms:modified>
</cp:coreProperties>
</file>